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  <p:sldMasterId id="2147483672" r:id="rId4"/>
  </p:sldMasterIdLst>
  <p:notesMasterIdLst>
    <p:notesMasterId r:id="rId28"/>
  </p:notesMasterIdLst>
  <p:sldIdLst>
    <p:sldId id="256" r:id="rId5"/>
    <p:sldId id="277" r:id="rId6"/>
    <p:sldId id="279" r:id="rId7"/>
    <p:sldId id="260" r:id="rId8"/>
    <p:sldId id="281" r:id="rId9"/>
    <p:sldId id="286" r:id="rId10"/>
    <p:sldId id="264" r:id="rId11"/>
    <p:sldId id="28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4" r:id="rId21"/>
    <p:sldId id="285" r:id="rId22"/>
    <p:sldId id="272" r:id="rId23"/>
    <p:sldId id="315" r:id="rId24"/>
    <p:sldId id="283" r:id="rId25"/>
    <p:sldId id="275" r:id="rId26"/>
    <p:sldId id="276" r:id="rId27"/>
  </p:sldIdLst>
  <p:sldSz cx="20104100" cy="11728450"/>
  <p:notesSz cx="20104100" cy="1172845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IBM Plex Sans Medium" panose="020B06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39">
          <p15:clr>
            <a:srgbClr val="A4A3A4"/>
          </p15:clr>
        </p15:guide>
        <p15:guide id="2" pos="6355">
          <p15:clr>
            <a:srgbClr val="A4A3A4"/>
          </p15:clr>
        </p15:guide>
        <p15:guide id="3" pos="12002">
          <p15:clr>
            <a:srgbClr val="A4A3A4"/>
          </p15:clr>
        </p15:guide>
        <p15:guide id="4" orient="horz" pos="904">
          <p15:clr>
            <a:srgbClr val="A4A3A4"/>
          </p15:clr>
        </p15:guide>
        <p15:guide id="5" orient="horz" pos="2038">
          <p15:clr>
            <a:srgbClr val="A4A3A4"/>
          </p15:clr>
        </p15:guide>
        <p15:guide id="6" pos="685">
          <p15:clr>
            <a:srgbClr val="A4A3A4"/>
          </p15:clr>
        </p15:guide>
        <p15:guide id="7" orient="horz" pos="23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6" y="96"/>
      </p:cViewPr>
      <p:guideLst>
        <p:guide orient="horz" pos="3739"/>
        <p:guide pos="6355"/>
        <p:guide pos="12002"/>
        <p:guide orient="horz" pos="904"/>
        <p:guide orient="horz" pos="2038"/>
        <p:guide pos="685"/>
        <p:guide orient="horz" pos="23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be215861_0_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100" tIns="106100" rIns="106100" bIns="10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70" name="Google Shape;170;gc9be2158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9be215861_0_108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gc9be215861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9be215861_0_74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gc9be215861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8c2a23f1c_0_20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100" tIns="106100" rIns="106100" bIns="10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36" name="Google Shape;536;gc8c2a23f1c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3b33f1571_0_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100" tIns="106100" rIns="106100" bIns="10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61" name="Google Shape;561;ge3b33f15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9be215861_0_11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100" tIns="106100" rIns="106100" bIns="1061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7" name="Google Shape;587;gc9be215861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219a4e715_0_69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e219a4e715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771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9be215861_0_89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gc9be215861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c9be215861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gc9be215861_0_93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2aa168f7_0_1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12aa168f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9be215861_0_89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gc9be215861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44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219a4e715_0_28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ge219a4e71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9be215861_0_28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c9be21586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939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9be215861_0_28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c9be215861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9be215861_0_104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gc9be215861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9be215861_0_82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gc9be215861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7B3ED84-8752-49AE-9AAA-2AF1A45F240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79C045-1D32-43CA-9E61-A43772B46EC7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E2927F-D954-4633-9B76-4B27B568B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38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2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2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2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29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7781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205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824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6322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6839EE-E01E-433B-A129-5F1985572FA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123ED6-3981-4B1D-9B9F-211A5FD779A0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94F9C-C7C2-4E3C-8F82-D0144CB02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8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199" cy="11727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7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1485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hyperlink" Target="https://www.planningpoker.com/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6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940366" y="1770713"/>
            <a:ext cx="17162400" cy="29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0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8000" dirty="0"/>
              <a:t>Урок 3</a:t>
            </a:r>
            <a:br>
              <a:rPr lang="ru-RU" sz="8000" dirty="0"/>
            </a:br>
            <a:endParaRPr sz="8000" dirty="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8000" dirty="0"/>
              <a:t>Формирование и утверждение </a:t>
            </a:r>
            <a:r>
              <a:rPr lang="ru-RU" sz="8000" dirty="0" err="1"/>
              <a:t>Scope</a:t>
            </a:r>
            <a:r>
              <a:rPr lang="ru-RU" sz="8000" dirty="0"/>
              <a:t> проекта</a:t>
            </a:r>
            <a:endParaRPr sz="8000" dirty="0"/>
          </a:p>
        </p:txBody>
      </p:sp>
      <p:sp>
        <p:nvSpPr>
          <p:cNvPr id="173" name="Google Shape;173;p25"/>
          <p:cNvSpPr/>
          <p:nvPr/>
        </p:nvSpPr>
        <p:spPr>
          <a:xfrm>
            <a:off x="0" y="6282531"/>
            <a:ext cx="20104200" cy="544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873685" y="531969"/>
            <a:ext cx="1005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</a:t>
            </a:r>
            <a:r>
              <a:rPr lang="ru-RU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и ведение проекта</a:t>
            </a:r>
            <a:r>
              <a:rPr lang="ru-RU" sz="3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16802735" y="741514"/>
            <a:ext cx="2249417" cy="384810"/>
            <a:chOff x="8376710" y="741514"/>
            <a:chExt cx="2249417" cy="384810"/>
          </a:xfrm>
        </p:grpSpPr>
        <p:sp>
          <p:nvSpPr>
            <p:cNvPr id="180" name="Google Shape;180;p25"/>
            <p:cNvSpPr/>
            <p:nvPr/>
          </p:nvSpPr>
          <p:spPr>
            <a:xfrm>
              <a:off x="10493527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0315126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10234905" y="793261"/>
              <a:ext cx="45084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9914165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9700761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9568157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9330876" y="863019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8889579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9134409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8569025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8376710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/>
          <p:nvPr/>
        </p:nvSpPr>
        <p:spPr>
          <a:xfrm>
            <a:off x="901650" y="3417408"/>
            <a:ext cx="7321500" cy="7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noAutofit/>
          </a:bodyPr>
          <a:lstStyle/>
          <a:p>
            <a:pPr marL="457200" marR="0" lvl="0" indent="-438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Char char="●"/>
            </a:pPr>
            <a:endParaRPr sz="33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Используется для оценки </a:t>
            </a: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сложности</a:t>
            </a:r>
            <a:r>
              <a:rPr lang="ru-RU" sz="33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dirty="0" err="1">
                <a:latin typeface="IBM Plex Sans"/>
                <a:ea typeface="IBM Plex Sans"/>
                <a:cs typeface="IBM Plex Sans"/>
                <a:sym typeface="IBM Plex Sans"/>
              </a:rPr>
              <a:t>features</a:t>
            </a: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 на основании размерной шкалы XXS, XS, S, M, L, XL, XXL, где XXS - самая маленькая работа/несложная, XXL - самая большая/сложная. </a:t>
            </a: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В случае необходимости каждый размер может быть сопоставлен </a:t>
            </a:r>
            <a:b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с более реальными значениями (дни, часы) после того, как оценка в размерах T-</a:t>
            </a:r>
            <a:r>
              <a:rPr lang="ru-RU" sz="3300" dirty="0" err="1">
                <a:latin typeface="IBM Plex Sans"/>
                <a:ea typeface="IBM Plex Sans"/>
                <a:cs typeface="IBM Plex Sans"/>
                <a:sym typeface="IBM Plex Sans"/>
              </a:rPr>
              <a:t>shirt</a:t>
            </a: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 будет сделана.</a:t>
            </a: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6" name="Google Shape;4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100" y="4804976"/>
            <a:ext cx="9933350" cy="5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4"/>
          <p:cNvSpPr txBox="1">
            <a:spLocks noGrp="1"/>
          </p:cNvSpPr>
          <p:nvPr>
            <p:ph type="title"/>
          </p:nvPr>
        </p:nvSpPr>
        <p:spPr>
          <a:xfrm>
            <a:off x="990600" y="2276022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9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</a:pPr>
            <a:r>
              <a:rPr lang="ru-RU" sz="4000" b="1" dirty="0">
                <a:latin typeface="IBM Plex Sans"/>
                <a:ea typeface="IBM Plex Sans"/>
                <a:cs typeface="IBM Plex Sans"/>
                <a:sym typeface="IBM Plex Sans"/>
              </a:rPr>
              <a:t>Метод </a:t>
            </a:r>
            <a:r>
              <a:rPr lang="en-US" sz="4000" b="1" dirty="0">
                <a:latin typeface="IBM Plex Sans"/>
                <a:ea typeface="IBM Plex Sans"/>
                <a:cs typeface="IBM Plex Sans"/>
                <a:sym typeface="IBM Plex Sans"/>
              </a:rPr>
              <a:t>T-Shirt</a:t>
            </a:r>
          </a:p>
        </p:txBody>
      </p:sp>
      <p:sp>
        <p:nvSpPr>
          <p:cNvPr id="438" name="Google Shape;438;p3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3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43" name="Google Shape;443;p3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56" name="Google Shape;456;p34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/>
        </p:nvSpPr>
        <p:spPr>
          <a:xfrm>
            <a:off x="577475" y="3714125"/>
            <a:ext cx="10994932" cy="7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noAutofit/>
          </a:bodyPr>
          <a:lstStyle/>
          <a:p>
            <a:pPr marL="9144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Применима там, где не работает классическая оценка через загрузку и человеко-часы.</a:t>
            </a:r>
          </a:p>
          <a:p>
            <a:pPr marL="9144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Оценивается вся команда целиком, а не сумма всех участников (оценка по </a:t>
            </a:r>
            <a:r>
              <a:rPr lang="en-US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bottleneck)</a:t>
            </a:r>
          </a:p>
          <a:p>
            <a:pPr marL="914400" lvl="0" indent="-4572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Включает в себя: количество работ, сложность работ, риски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работает?</a:t>
            </a:r>
          </a:p>
          <a:p>
            <a:pPr marL="914400" indent="-457200" algn="just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оценки сложности имплементации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основании чисел Фибоначчи. </a:t>
            </a:r>
          </a:p>
          <a:p>
            <a:pPr marL="914400" lvl="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оценки работ командой используют </a:t>
            </a:r>
            <a:r>
              <a:rPr lang="ru-RU" sz="1000" dirty="0">
                <a:solidFill>
                  <a:schemeClr val="tx1"/>
                </a:solidFill>
                <a:highlight>
                  <a:srgbClr val="FFFFFF"/>
                </a:highlight>
              </a:rPr>
              <a:t> </a:t>
            </a:r>
            <a:r>
              <a:rPr lang="ru-RU" sz="2800" dirty="0">
                <a:solidFill>
                  <a:schemeClr val="tx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0, 1, 2, 3, 5, 8, 13, 21, 34, 55, 89, где 0 - минимальная сложность, 89 - максимальная. </a:t>
            </a:r>
          </a:p>
          <a:p>
            <a:pPr marL="914400" lvl="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случае необходимости каждое число может быть приравнено более реальным значениям (дни, часы) после того, как оценка в числах Фибоначчи будет сделана.</a:t>
            </a:r>
            <a:endParaRPr sz="28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49494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3827" y="4590448"/>
            <a:ext cx="6866603" cy="51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3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68" name="Google Shape;468;p3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81" name="Google Shape;481;p35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1047089" y="1982861"/>
            <a:ext cx="14887456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90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</a:pPr>
            <a:r>
              <a:rPr lang="en-US" sz="4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Story points</a:t>
            </a:r>
            <a:r>
              <a:rPr lang="ru-RU" sz="4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для комплексной оценки сложности задачи</a:t>
            </a:r>
            <a:endParaRPr lang="en-US" sz="40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"/>
          <p:cNvSpPr txBox="1"/>
          <p:nvPr/>
        </p:nvSpPr>
        <p:spPr>
          <a:xfrm>
            <a:off x="749508" y="3380575"/>
            <a:ext cx="9683645" cy="7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noAutofit/>
          </a:bodyPr>
          <a:lstStyle/>
          <a:p>
            <a:pPr marL="914400" indent="-457200" algn="just">
              <a:buFont typeface="Wingdings" panose="05000000000000000000" pitchFamily="2" charset="2"/>
              <a:buChar char="ü"/>
            </a:pPr>
            <a:r>
              <a:rPr lang="ru-RU" sz="3300" dirty="0">
                <a:solidFill>
                  <a:schemeClr val="dk1"/>
                </a:solidFill>
                <a:latin typeface="IBM Plex Sans"/>
              </a:rPr>
              <a:t>Техника признана более точной, чем классическое планирование</a:t>
            </a:r>
          </a:p>
          <a:p>
            <a:pPr marL="914400" indent="-457200" algn="just">
              <a:buFont typeface="Wingdings" panose="05000000000000000000" pitchFamily="2" charset="2"/>
              <a:buChar char="ü"/>
            </a:pPr>
            <a:r>
              <a:rPr lang="ru-RU" sz="3300" dirty="0">
                <a:solidFill>
                  <a:schemeClr val="dk1"/>
                </a:solidFill>
                <a:latin typeface="IBM Plex Sans"/>
              </a:rPr>
              <a:t>Минимизирует эффект привязки (опрос каждого из участников команды и никто не знает чужого решения до одновременного оглашения выбора каждого из участников)</a:t>
            </a:r>
            <a:endParaRPr lang="ru-RU" sz="3300" dirty="0">
              <a:solidFill>
                <a:schemeClr val="dk1"/>
              </a:solidFill>
              <a:latin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Planning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Poker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предполагает помимо заявленных значений SP и T-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shirt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дополнительные (“чашка кофе”, если член команды пропускает оценку т.к.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вне зоны его компетенции, знак “?”, если член команды не уверен в оценке и т.д.)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rgbClr val="494949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8" name="Google Shape;4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318" y="3754959"/>
            <a:ext cx="7914679" cy="569746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3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94" name="Google Shape;494;p3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07" name="Google Shape;507;p36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8" name="Google Shape;508;p36"/>
          <p:cNvSpPr txBox="1">
            <a:spLocks noGrp="1"/>
          </p:cNvSpPr>
          <p:nvPr>
            <p:ph type="title"/>
          </p:nvPr>
        </p:nvSpPr>
        <p:spPr>
          <a:xfrm>
            <a:off x="990600" y="2276022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4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Planning Poker*</a:t>
            </a:r>
            <a:endParaRPr sz="4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3A10-B292-462A-B69D-61C6FF11BFB5}"/>
              </a:ext>
            </a:extLst>
          </p:cNvPr>
          <p:cNvSpPr txBox="1"/>
          <p:nvPr/>
        </p:nvSpPr>
        <p:spPr>
          <a:xfrm>
            <a:off x="990600" y="10764021"/>
            <a:ext cx="1354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* Чаще всего распространен при разработке ПО и использовании гибких методов планирования</a:t>
            </a:r>
          </a:p>
          <a:p>
            <a:r>
              <a:rPr lang="en-US" sz="2000" dirty="0">
                <a:hlinkClick r:id="rId11"/>
              </a:rPr>
              <a:t>https://www.planningpoker.com/</a:t>
            </a:r>
            <a:r>
              <a:rPr lang="ru-RU" sz="20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>
            <a:spLocks noGrp="1"/>
          </p:cNvSpPr>
          <p:nvPr>
            <p:ph type="title"/>
          </p:nvPr>
        </p:nvSpPr>
        <p:spPr>
          <a:xfrm>
            <a:off x="1047101" y="3596600"/>
            <a:ext cx="97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Приоритезация работ </a:t>
            </a:r>
            <a:r>
              <a:rPr lang="ru-RU" sz="99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99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4" name="Google Shape;5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3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20" name="Google Shape;520;p3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33" name="Google Shape;533;p37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8"/>
          <p:cNvSpPr/>
          <p:nvPr/>
        </p:nvSpPr>
        <p:spPr>
          <a:xfrm>
            <a:off x="990593" y="3612629"/>
            <a:ext cx="12785368" cy="686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50" rIns="91425" bIns="457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Must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have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(Должно быть) — задачи имеют решающее значение и должны быть включены в продукт. Если даже одно требование не включено, релиз считается провальным. 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Should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have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(Надо иметь) — </a:t>
            </a:r>
            <a:r>
              <a:rPr lang="ru-RU" sz="2800" dirty="0">
                <a:latin typeface="IBM Plex Sans"/>
              </a:rPr>
              <a:t>функционал, который должен быть в проекте, но при прочих равных без него как-то можно обойтись.</a:t>
            </a:r>
            <a:endParaRPr lang="ru-RU" sz="2800" dirty="0">
              <a:latin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Could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have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(Могут быть) — эти требования желательны, но не нужны для выпуска. Обычно это недорогие усовершенствования продукта.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Won’t</a:t>
            </a:r>
            <a:r>
              <a:rPr lang="ru-RU" sz="28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have</a:t>
            </a:r>
            <a:r>
              <a:rPr lang="ru-RU" sz="28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(Не будут) — они считаются наименее критичными или даже не соответствуют стратегии продукта. Они должны быть отброшены или пересмотрены для будущих выпусков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/>
          </p:nvPr>
        </p:nvSpPr>
        <p:spPr>
          <a:xfrm>
            <a:off x="990593" y="1862505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1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Приоритезация работ </a:t>
            </a:r>
            <a:r>
              <a:rPr lang="ru-RU" sz="41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MoSCow</a:t>
            </a:r>
            <a:endParaRPr sz="41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3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45" name="Google Shape;545;p3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58" name="Google Shape;558;p38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0A5254-BE5F-47AE-8AD8-842F44CE6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5168" y="3231202"/>
            <a:ext cx="5381625" cy="7629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"/>
          <p:cNvSpPr txBox="1">
            <a:spLocks noGrp="1"/>
          </p:cNvSpPr>
          <p:nvPr>
            <p:ph type="title"/>
          </p:nvPr>
        </p:nvSpPr>
        <p:spPr>
          <a:xfrm>
            <a:off x="990600" y="2580822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b="1">
                <a:solidFill>
                  <a:srgbClr val="434343"/>
                </a:solidFill>
              </a:rPr>
              <a:t>Walking Skeleton – «ходячий скелет»</a:t>
            </a:r>
            <a:endParaRPr sz="3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990599" y="4062333"/>
            <a:ext cx="11541177" cy="725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50" rIns="91425" bIns="4575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33333"/>
                </a:solidFill>
              </a:rPr>
              <a:t>Цель</a:t>
            </a:r>
            <a:r>
              <a:rPr lang="ru-RU" sz="3000" dirty="0">
                <a:solidFill>
                  <a:srgbClr val="333333"/>
                </a:solidFill>
              </a:rPr>
              <a:t>: одновременно выпустить наиболее тесно связанные между собой требования, которые составляют сквозной бизнес процесс</a:t>
            </a:r>
            <a:endParaRPr sz="3000" dirty="0">
              <a:solidFill>
                <a:srgbClr val="33333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rgbClr val="33333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 dirty="0">
                <a:solidFill>
                  <a:srgbClr val="333333"/>
                </a:solidFill>
              </a:rPr>
              <a:t>Максимальный приоритет</a:t>
            </a:r>
            <a:r>
              <a:rPr lang="ru-RU" sz="3000" dirty="0">
                <a:solidFill>
                  <a:srgbClr val="333333"/>
                </a:solidFill>
              </a:rPr>
              <a:t>: задачи, реализация которых даст минимальный возможный набор  </a:t>
            </a:r>
            <a:r>
              <a:rPr lang="ru-RU" sz="3000" dirty="0" err="1">
                <a:solidFill>
                  <a:srgbClr val="333333"/>
                </a:solidFill>
              </a:rPr>
              <a:t>end-to-end</a:t>
            </a:r>
            <a:r>
              <a:rPr lang="ru-RU" sz="3000" dirty="0">
                <a:solidFill>
                  <a:srgbClr val="333333"/>
                </a:solidFill>
              </a:rPr>
              <a:t> функционала и позволит выпустить первую рабочую версию продукта. 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Google Shape;569;p3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70" name="Google Shape;570;p3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83" name="Google Shape;583;p39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4" name="Google Shape;58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78561" y="2421493"/>
            <a:ext cx="4515308" cy="8161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"/>
          <p:cNvSpPr txBox="1">
            <a:spLocks noGrp="1"/>
          </p:cNvSpPr>
          <p:nvPr>
            <p:ph type="title"/>
          </p:nvPr>
        </p:nvSpPr>
        <p:spPr>
          <a:xfrm>
            <a:off x="526926" y="1752846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1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Scrum </a:t>
            </a:r>
            <a:r>
              <a:rPr lang="ru-RU" sz="41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методология: Приоритезация работ WSJF</a:t>
            </a:r>
            <a:endParaRPr sz="41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0" name="Google Shape;590;p40"/>
          <p:cNvSpPr/>
          <p:nvPr/>
        </p:nvSpPr>
        <p:spPr>
          <a:xfrm>
            <a:off x="526926" y="3750564"/>
            <a:ext cx="8834050" cy="740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50" rIns="91425" bIns="4575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dirty="0" err="1">
                <a:latin typeface="IBM Plex Sans"/>
                <a:ea typeface="IBM Plex Sans"/>
                <a:cs typeface="IBM Plex Sans"/>
                <a:sym typeface="IBM Plex Sans"/>
              </a:rPr>
              <a:t>Weighted</a:t>
            </a:r>
            <a:r>
              <a:rPr lang="ru-RU" sz="3300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b="1" dirty="0" err="1">
                <a:latin typeface="IBM Plex Sans"/>
                <a:ea typeface="IBM Plex Sans"/>
                <a:cs typeface="IBM Plex Sans"/>
                <a:sym typeface="IBM Plex Sans"/>
              </a:rPr>
              <a:t>Shortest</a:t>
            </a:r>
            <a:r>
              <a:rPr lang="ru-RU" sz="3300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b="1" dirty="0" err="1">
                <a:latin typeface="IBM Plex Sans"/>
                <a:ea typeface="IBM Plex Sans"/>
                <a:cs typeface="IBM Plex Sans"/>
                <a:sym typeface="IBM Plex Sans"/>
              </a:rPr>
              <a:t>Job</a:t>
            </a:r>
            <a:r>
              <a:rPr lang="ru-RU" sz="3300" b="1" dirty="0">
                <a:latin typeface="IBM Plex Sans"/>
                <a:ea typeface="IBM Plex Sans"/>
                <a:cs typeface="IBM Plex Sans"/>
                <a:sym typeface="IBM Plex Sans"/>
              </a:rPr>
              <a:t> First </a:t>
            </a:r>
            <a:br>
              <a:rPr lang="ru-RU" sz="3300" b="1" dirty="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3300" i="1" dirty="0">
                <a:latin typeface="IBM Plex Sans"/>
                <a:ea typeface="IBM Plex Sans"/>
                <a:cs typeface="IBM Plex Sans"/>
                <a:sym typeface="IBM Plex Sans"/>
              </a:rPr>
              <a:t>(кратчайшая взвешенная работа - первая)</a:t>
            </a:r>
            <a:endParaRPr sz="3300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Решение принимается на основании стоимости задержки имплементации и сложности/длительности работы.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lang="ru-RU"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  <a:t>Для расчета WSJF показателя, где  максимальное значение равно задаче самого высокого приоритета, необходимо использовать формулу:</a:t>
            </a: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1" name="Google Shape;5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445" y="3611484"/>
            <a:ext cx="5439805" cy="202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2692" y="6089501"/>
            <a:ext cx="9307312" cy="269622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0"/>
          <p:cNvSpPr/>
          <p:nvPr/>
        </p:nvSpPr>
        <p:spPr>
          <a:xfrm>
            <a:off x="11660869" y="9203175"/>
            <a:ext cx="6790200" cy="1953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Cost </a:t>
            </a:r>
            <a:r>
              <a:rPr lang="ru-RU" sz="2000" dirty="0" err="1"/>
              <a:t>of</a:t>
            </a:r>
            <a:r>
              <a:rPr lang="ru-RU" sz="2000" dirty="0"/>
              <a:t> </a:t>
            </a:r>
            <a:r>
              <a:rPr lang="ru-RU" sz="2000" dirty="0" err="1"/>
              <a:t>Delay</a:t>
            </a:r>
            <a:r>
              <a:rPr lang="ru-RU" sz="2000" dirty="0"/>
              <a:t> - стоимость задержки имплементации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User-Business Value - бизнес ценность </a:t>
            </a:r>
            <a:r>
              <a:rPr lang="ru-RU" sz="2000" dirty="0" err="1"/>
              <a:t>feature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Time </a:t>
            </a:r>
            <a:r>
              <a:rPr lang="ru-RU" sz="2000" dirty="0" err="1"/>
              <a:t>Critically</a:t>
            </a:r>
            <a:r>
              <a:rPr lang="ru-RU" sz="2000" dirty="0"/>
              <a:t> - критичность </a:t>
            </a:r>
            <a:r>
              <a:rPr lang="ru-RU" sz="2000" dirty="0" err="1"/>
              <a:t>feature</a:t>
            </a:r>
            <a:r>
              <a:rPr lang="ru-RU" sz="2000" dirty="0"/>
              <a:t> с т</a:t>
            </a:r>
            <a:r>
              <a:rPr lang="en-US" sz="2000" dirty="0"/>
              <a:t>.</a:t>
            </a:r>
            <a:r>
              <a:rPr lang="ru-RU" sz="2000" dirty="0"/>
              <a:t>з</a:t>
            </a:r>
            <a:r>
              <a:rPr lang="en-US" sz="2000" dirty="0"/>
              <a:t>.</a:t>
            </a:r>
            <a:r>
              <a:rPr lang="ru-RU" sz="2000" dirty="0"/>
              <a:t> времени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Risk </a:t>
            </a:r>
            <a:r>
              <a:rPr lang="ru-RU" sz="2000" dirty="0" err="1"/>
              <a:t>Reduction</a:t>
            </a:r>
            <a:r>
              <a:rPr lang="ru-RU" sz="2000" dirty="0"/>
              <a:t> </a:t>
            </a:r>
            <a:r>
              <a:rPr lang="ru-RU" sz="2000" dirty="0" err="1"/>
              <a:t>and</a:t>
            </a:r>
            <a:r>
              <a:rPr lang="ru-RU" sz="2000" dirty="0"/>
              <a:t> </a:t>
            </a:r>
            <a:r>
              <a:rPr lang="ru-RU" sz="2000" dirty="0" err="1"/>
              <a:t>Opportunity</a:t>
            </a:r>
            <a:r>
              <a:rPr lang="ru-RU" sz="2000" dirty="0"/>
              <a:t> </a:t>
            </a:r>
            <a:r>
              <a:rPr lang="ru-RU" sz="2000" dirty="0" err="1"/>
              <a:t>Enablement</a:t>
            </a:r>
            <a:r>
              <a:rPr lang="ru-RU" sz="2000" dirty="0"/>
              <a:t> - Снижение рисков и\или Возможности для пользователя</a:t>
            </a:r>
            <a:endParaRPr sz="2000" dirty="0"/>
          </a:p>
        </p:txBody>
      </p:sp>
      <p:sp>
        <p:nvSpPr>
          <p:cNvPr id="595" name="Google Shape;595;p40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40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00" name="Google Shape;600;p4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13" name="Google Shape;613;p40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211F3-987A-4B00-9FF4-A4CCB26B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088" y="2253189"/>
            <a:ext cx="17832600" cy="1173329"/>
          </a:xfrm>
        </p:spPr>
        <p:txBody>
          <a:bodyPr/>
          <a:lstStyle/>
          <a:p>
            <a:r>
              <a:rPr lang="en-US" sz="4100" b="1" dirty="0">
                <a:latin typeface="IBM Plex Sans SemiBold"/>
              </a:rPr>
              <a:t>Lean Prioritization </a:t>
            </a:r>
            <a:endParaRPr lang="ru-RU" sz="4100" b="1" dirty="0">
              <a:latin typeface="IBM Plex Sans SemiBold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7C824-C2A3-43F9-85C8-38BDCD7C1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206" y="4005177"/>
            <a:ext cx="8863694" cy="6979841"/>
          </a:xfrm>
        </p:spPr>
        <p:txBody>
          <a:bodyPr/>
          <a:lstStyle/>
          <a:p>
            <a:r>
              <a:rPr lang="ru-RU" sz="2800" dirty="0">
                <a:solidFill>
                  <a:srgbClr val="000000"/>
                </a:solidFill>
                <a:sym typeface="Arial"/>
              </a:rPr>
              <a:t>Метод похож на </a:t>
            </a:r>
            <a:r>
              <a:rPr lang="ru-RU" sz="2800" dirty="0">
                <a:solidFill>
                  <a:srgbClr val="000000"/>
                </a:solidFill>
                <a:sym typeface="IBM Plex Sans SemiBold"/>
              </a:rPr>
              <a:t>WSJF и учитывает 2 параметра: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sym typeface="IBM Plex Sans SemiBold"/>
              </a:rPr>
              <a:t>Значимость фичи</a:t>
            </a:r>
            <a:r>
              <a:rPr lang="ru-RU" sz="2800" dirty="0">
                <a:solidFill>
                  <a:srgbClr val="000000"/>
                </a:solidFill>
                <a:sym typeface="Arial"/>
              </a:rPr>
              <a:t>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0000"/>
                </a:solidFill>
                <a:sym typeface="Arial"/>
              </a:rPr>
              <a:t>Количество затраченных усилий</a:t>
            </a:r>
          </a:p>
          <a:p>
            <a:pPr marL="228600" indent="0"/>
            <a:endParaRPr lang="ru-RU" sz="2800" dirty="0">
              <a:solidFill>
                <a:srgbClr val="000000"/>
              </a:solidFill>
              <a:sym typeface="Arial"/>
            </a:endParaRPr>
          </a:p>
          <a:p>
            <a:pPr marL="228600" indent="0"/>
            <a:endParaRPr lang="ru-RU" sz="2800" dirty="0">
              <a:solidFill>
                <a:srgbClr val="000000"/>
              </a:solidFill>
              <a:sym typeface="Arial"/>
            </a:endParaRPr>
          </a:p>
          <a:p>
            <a:pPr marL="228600" indent="0"/>
            <a:r>
              <a:rPr lang="ru-RU" sz="2800" b="1" dirty="0">
                <a:solidFill>
                  <a:srgbClr val="000000"/>
                </a:solidFill>
                <a:sym typeface="Arial"/>
              </a:rPr>
              <a:t>Приоритезация:</a:t>
            </a:r>
          </a:p>
          <a:p>
            <a:pPr marL="742950" indent="-514350">
              <a:buAutoNum type="arabicPeriod"/>
            </a:pPr>
            <a:r>
              <a:rPr lang="ru-RU" sz="2800" dirty="0">
                <a:solidFill>
                  <a:srgbClr val="000000"/>
                </a:solidFill>
                <a:sym typeface="Arial"/>
              </a:rPr>
              <a:t>Важные и несложные</a:t>
            </a:r>
          </a:p>
          <a:p>
            <a:pPr marL="742950" indent="-514350">
              <a:buAutoNum type="arabicPeriod"/>
            </a:pPr>
            <a:r>
              <a:rPr lang="ru-RU" sz="2800" dirty="0">
                <a:solidFill>
                  <a:srgbClr val="000000"/>
                </a:solidFill>
                <a:sym typeface="Arial"/>
              </a:rPr>
              <a:t>Важные и сложные</a:t>
            </a:r>
          </a:p>
          <a:p>
            <a:pPr marL="228600" indent="0"/>
            <a:endParaRPr lang="ru-RU" sz="2800" dirty="0">
              <a:solidFill>
                <a:srgbClr val="000000"/>
              </a:solidFill>
              <a:sym typeface="Arial"/>
            </a:endParaRPr>
          </a:p>
          <a:p>
            <a:pPr marL="228600" indent="0"/>
            <a:endParaRPr lang="ru-RU" sz="2800" dirty="0">
              <a:solidFill>
                <a:srgbClr val="000000"/>
              </a:solidFill>
              <a:sym typeface="Arial"/>
            </a:endParaRPr>
          </a:p>
          <a:p>
            <a:pPr marL="228600" indent="0"/>
            <a:endParaRPr lang="ru-RU" dirty="0"/>
          </a:p>
        </p:txBody>
      </p:sp>
      <p:sp>
        <p:nvSpPr>
          <p:cNvPr id="4" name="Google Shape;565;p39">
            <a:extLst>
              <a:ext uri="{FF2B5EF4-FFF2-40B4-BE49-F238E27FC236}">
                <a16:creationId xmlns:a16="http://schemas.microsoft.com/office/drawing/2014/main" id="{0A9BCBBC-8A88-4618-B3D7-07DE2813E102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66;p39">
            <a:extLst>
              <a:ext uri="{FF2B5EF4-FFF2-40B4-BE49-F238E27FC236}">
                <a16:creationId xmlns:a16="http://schemas.microsoft.com/office/drawing/2014/main" id="{87ACC0BD-4D96-47D2-8F5D-7DC7CAFA7CEC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67;p39">
            <a:extLst>
              <a:ext uri="{FF2B5EF4-FFF2-40B4-BE49-F238E27FC236}">
                <a16:creationId xmlns:a16="http://schemas.microsoft.com/office/drawing/2014/main" id="{9BE25B67-EE75-47FF-B5DF-6D9D23D5D783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68;p39">
            <a:extLst>
              <a:ext uri="{FF2B5EF4-FFF2-40B4-BE49-F238E27FC236}">
                <a16:creationId xmlns:a16="http://schemas.microsoft.com/office/drawing/2014/main" id="{78FA467F-1A3F-46D0-A677-B1F35B867C2C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569;p39">
            <a:extLst>
              <a:ext uri="{FF2B5EF4-FFF2-40B4-BE49-F238E27FC236}">
                <a16:creationId xmlns:a16="http://schemas.microsoft.com/office/drawing/2014/main" id="{C2F957EB-0F6B-4A0A-A947-43978B14CE03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" name="Google Shape;570;p39">
              <a:extLst>
                <a:ext uri="{FF2B5EF4-FFF2-40B4-BE49-F238E27FC236}">
                  <a16:creationId xmlns:a16="http://schemas.microsoft.com/office/drawing/2014/main" id="{6F61E11F-0A10-4521-B146-E0EDA0E27E1D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571;p39">
              <a:extLst>
                <a:ext uri="{FF2B5EF4-FFF2-40B4-BE49-F238E27FC236}">
                  <a16:creationId xmlns:a16="http://schemas.microsoft.com/office/drawing/2014/main" id="{AAA202DF-BDDB-4C9B-80AB-677A968B181D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572;p39">
              <a:extLst>
                <a:ext uri="{FF2B5EF4-FFF2-40B4-BE49-F238E27FC236}">
                  <a16:creationId xmlns:a16="http://schemas.microsoft.com/office/drawing/2014/main" id="{89BA22F0-9654-4C02-B221-C1662ECCFA29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573;p39">
              <a:extLst>
                <a:ext uri="{FF2B5EF4-FFF2-40B4-BE49-F238E27FC236}">
                  <a16:creationId xmlns:a16="http://schemas.microsoft.com/office/drawing/2014/main" id="{64635EBC-0B3F-46F3-B428-A021F6897706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574;p39">
              <a:extLst>
                <a:ext uri="{FF2B5EF4-FFF2-40B4-BE49-F238E27FC236}">
                  <a16:creationId xmlns:a16="http://schemas.microsoft.com/office/drawing/2014/main" id="{315F01C0-4011-450A-B5C6-E14E9B0A0D53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575;p39">
              <a:extLst>
                <a:ext uri="{FF2B5EF4-FFF2-40B4-BE49-F238E27FC236}">
                  <a16:creationId xmlns:a16="http://schemas.microsoft.com/office/drawing/2014/main" id="{C230CA20-C1FE-4B4C-B465-64806FAC52FF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576;p39">
              <a:extLst>
                <a:ext uri="{FF2B5EF4-FFF2-40B4-BE49-F238E27FC236}">
                  <a16:creationId xmlns:a16="http://schemas.microsoft.com/office/drawing/2014/main" id="{EA9AD003-B471-490C-868A-8832D25E0959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577;p39">
              <a:extLst>
                <a:ext uri="{FF2B5EF4-FFF2-40B4-BE49-F238E27FC236}">
                  <a16:creationId xmlns:a16="http://schemas.microsoft.com/office/drawing/2014/main" id="{A37592D6-3B95-45B5-8383-B082C13651E1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578;p39">
              <a:extLst>
                <a:ext uri="{FF2B5EF4-FFF2-40B4-BE49-F238E27FC236}">
                  <a16:creationId xmlns:a16="http://schemas.microsoft.com/office/drawing/2014/main" id="{1E3D3CFE-3B3B-47A8-A72B-8AF3DF927D80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579;p39">
              <a:extLst>
                <a:ext uri="{FF2B5EF4-FFF2-40B4-BE49-F238E27FC236}">
                  <a16:creationId xmlns:a16="http://schemas.microsoft.com/office/drawing/2014/main" id="{C1B6AD49-DA1A-409D-83E0-130099555A2D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580;p39">
              <a:extLst>
                <a:ext uri="{FF2B5EF4-FFF2-40B4-BE49-F238E27FC236}">
                  <a16:creationId xmlns:a16="http://schemas.microsoft.com/office/drawing/2014/main" id="{4BA6A4DD-07BE-445C-9032-443416DCEED2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581;p39">
              <a:extLst>
                <a:ext uri="{FF2B5EF4-FFF2-40B4-BE49-F238E27FC236}">
                  <a16:creationId xmlns:a16="http://schemas.microsoft.com/office/drawing/2014/main" id="{1B5101D8-3F48-4F6B-8B28-C8138255E7F2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582;p39">
              <a:extLst>
                <a:ext uri="{FF2B5EF4-FFF2-40B4-BE49-F238E27FC236}">
                  <a16:creationId xmlns:a16="http://schemas.microsoft.com/office/drawing/2014/main" id="{9D76DDB1-FE31-4F0A-BC9A-74C9653EC321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" name="Google Shape;583;p39">
            <a:extLst>
              <a:ext uri="{FF2B5EF4-FFF2-40B4-BE49-F238E27FC236}">
                <a16:creationId xmlns:a16="http://schemas.microsoft.com/office/drawing/2014/main" id="{35C9AF66-F154-47BC-B196-9D8080C657FA}"/>
              </a:ext>
            </a:extLst>
          </p:cNvPr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9FA46E6-9E4F-4A6C-BD9C-FB36B7E5CD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82" t="3674" r="10089" b="13768"/>
          <a:stretch/>
        </p:blipFill>
        <p:spPr>
          <a:xfrm>
            <a:off x="10052004" y="3092167"/>
            <a:ext cx="9661735" cy="55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DDE7C-0F1B-4B6B-9FD9-8E8D1676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704" y="2249430"/>
            <a:ext cx="17832600" cy="941783"/>
          </a:xfrm>
        </p:spPr>
        <p:txBody>
          <a:bodyPr/>
          <a:lstStyle/>
          <a:p>
            <a:r>
              <a:rPr lang="ru-RU" sz="4100" b="1" dirty="0">
                <a:latin typeface="IBM Plex Sans SemiBold"/>
              </a:rPr>
              <a:t>Бонус: народно – экспертный метод </a:t>
            </a:r>
            <a:r>
              <a:rPr lang="ru-RU" sz="4100" b="1" dirty="0">
                <a:latin typeface="IBM Plex Sans SemiBold"/>
                <a:sym typeface="Wingdings" panose="05000000000000000000" pitchFamily="2" charset="2"/>
              </a:rPr>
              <a:t></a:t>
            </a:r>
            <a:endParaRPr lang="ru-RU" sz="4100" b="1" dirty="0">
              <a:latin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AC9C5D-3A69-4791-889A-B23BF991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71" y="3507699"/>
            <a:ext cx="11277982" cy="7508761"/>
          </a:xfrm>
          <a:prstGeom prst="rect">
            <a:avLst/>
          </a:prstGeom>
        </p:spPr>
      </p:pic>
      <p:sp>
        <p:nvSpPr>
          <p:cNvPr id="6" name="Google Shape;565;p39">
            <a:extLst>
              <a:ext uri="{FF2B5EF4-FFF2-40B4-BE49-F238E27FC236}">
                <a16:creationId xmlns:a16="http://schemas.microsoft.com/office/drawing/2014/main" id="{3E2FEDAD-FFBC-401E-AC7E-F565EE7016C5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66;p39">
            <a:extLst>
              <a:ext uri="{FF2B5EF4-FFF2-40B4-BE49-F238E27FC236}">
                <a16:creationId xmlns:a16="http://schemas.microsoft.com/office/drawing/2014/main" id="{7E7D7059-0B64-4AC5-A4B0-ACE57923589E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67;p39">
            <a:extLst>
              <a:ext uri="{FF2B5EF4-FFF2-40B4-BE49-F238E27FC236}">
                <a16:creationId xmlns:a16="http://schemas.microsoft.com/office/drawing/2014/main" id="{EDA2D2DB-65C2-49C9-9A35-4629990F6EB7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568;p39">
            <a:extLst>
              <a:ext uri="{FF2B5EF4-FFF2-40B4-BE49-F238E27FC236}">
                <a16:creationId xmlns:a16="http://schemas.microsoft.com/office/drawing/2014/main" id="{69A54E2C-8199-40E3-AEBD-116997795F31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569;p39">
            <a:extLst>
              <a:ext uri="{FF2B5EF4-FFF2-40B4-BE49-F238E27FC236}">
                <a16:creationId xmlns:a16="http://schemas.microsoft.com/office/drawing/2014/main" id="{80D05617-4329-4D5F-87A0-66EE5225499A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1" name="Google Shape;570;p39">
              <a:extLst>
                <a:ext uri="{FF2B5EF4-FFF2-40B4-BE49-F238E27FC236}">
                  <a16:creationId xmlns:a16="http://schemas.microsoft.com/office/drawing/2014/main" id="{6719CAD5-711C-4D64-A37B-E45D1FFDE6E7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571;p39">
              <a:extLst>
                <a:ext uri="{FF2B5EF4-FFF2-40B4-BE49-F238E27FC236}">
                  <a16:creationId xmlns:a16="http://schemas.microsoft.com/office/drawing/2014/main" id="{339FE670-8418-4074-9C92-222AF8992EEB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572;p39">
              <a:extLst>
                <a:ext uri="{FF2B5EF4-FFF2-40B4-BE49-F238E27FC236}">
                  <a16:creationId xmlns:a16="http://schemas.microsoft.com/office/drawing/2014/main" id="{0258C3C7-2710-4C39-BA9D-8D8DC0317F69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573;p39">
              <a:extLst>
                <a:ext uri="{FF2B5EF4-FFF2-40B4-BE49-F238E27FC236}">
                  <a16:creationId xmlns:a16="http://schemas.microsoft.com/office/drawing/2014/main" id="{FB22DA7F-3281-45C9-93CC-6162F18D871E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574;p39">
              <a:extLst>
                <a:ext uri="{FF2B5EF4-FFF2-40B4-BE49-F238E27FC236}">
                  <a16:creationId xmlns:a16="http://schemas.microsoft.com/office/drawing/2014/main" id="{51872A2B-A62C-4A75-ADC1-776E97C3579E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575;p39">
              <a:extLst>
                <a:ext uri="{FF2B5EF4-FFF2-40B4-BE49-F238E27FC236}">
                  <a16:creationId xmlns:a16="http://schemas.microsoft.com/office/drawing/2014/main" id="{3B5A153F-737C-4B3D-BBA4-D9FC8B738900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576;p39">
              <a:extLst>
                <a:ext uri="{FF2B5EF4-FFF2-40B4-BE49-F238E27FC236}">
                  <a16:creationId xmlns:a16="http://schemas.microsoft.com/office/drawing/2014/main" id="{4C138F35-866E-41E2-AE55-F864720006DA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577;p39">
              <a:extLst>
                <a:ext uri="{FF2B5EF4-FFF2-40B4-BE49-F238E27FC236}">
                  <a16:creationId xmlns:a16="http://schemas.microsoft.com/office/drawing/2014/main" id="{E52EA15B-C0C0-4C19-ABEA-500591496A6B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578;p39">
              <a:extLst>
                <a:ext uri="{FF2B5EF4-FFF2-40B4-BE49-F238E27FC236}">
                  <a16:creationId xmlns:a16="http://schemas.microsoft.com/office/drawing/2014/main" id="{B7AEA862-A0F5-462D-B324-E957BD9ED8B2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579;p39">
              <a:extLst>
                <a:ext uri="{FF2B5EF4-FFF2-40B4-BE49-F238E27FC236}">
                  <a16:creationId xmlns:a16="http://schemas.microsoft.com/office/drawing/2014/main" id="{056AE1C8-0F55-4476-9409-D80DCD09BFB3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580;p39">
              <a:extLst>
                <a:ext uri="{FF2B5EF4-FFF2-40B4-BE49-F238E27FC236}">
                  <a16:creationId xmlns:a16="http://schemas.microsoft.com/office/drawing/2014/main" id="{94961805-5AA2-4334-812A-E58BB2AE3773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" name="Google Shape;581;p39">
              <a:extLst>
                <a:ext uri="{FF2B5EF4-FFF2-40B4-BE49-F238E27FC236}">
                  <a16:creationId xmlns:a16="http://schemas.microsoft.com/office/drawing/2014/main" id="{D3D0604D-D1BF-444D-AB11-88BFDA5CEB67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" name="Google Shape;582;p39">
              <a:extLst>
                <a:ext uri="{FF2B5EF4-FFF2-40B4-BE49-F238E27FC236}">
                  <a16:creationId xmlns:a16="http://schemas.microsoft.com/office/drawing/2014/main" id="{CDE7F935-11D8-4700-A846-D7FC78CA1D12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" name="Google Shape;583;p39">
            <a:extLst>
              <a:ext uri="{FF2B5EF4-FFF2-40B4-BE49-F238E27FC236}">
                <a16:creationId xmlns:a16="http://schemas.microsoft.com/office/drawing/2014/main" id="{069185E2-EBB3-4415-8EB5-3E20BEDD7A3F}"/>
              </a:ext>
            </a:extLst>
          </p:cNvPr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</a:t>
            </a:r>
            <a:r>
              <a:rPr lang="ru-RU" sz="30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" name="Улыбающееся лицо 24">
            <a:extLst>
              <a:ext uri="{FF2B5EF4-FFF2-40B4-BE49-F238E27FC236}">
                <a16:creationId xmlns:a16="http://schemas.microsoft.com/office/drawing/2014/main" id="{52B0D22F-60E4-48C3-B778-13001A3E8A40}"/>
              </a:ext>
            </a:extLst>
          </p:cNvPr>
          <p:cNvSpPr/>
          <p:nvPr/>
        </p:nvSpPr>
        <p:spPr>
          <a:xfrm>
            <a:off x="7779895" y="9788577"/>
            <a:ext cx="299803" cy="31479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Улыбающееся лицо 25">
            <a:extLst>
              <a:ext uri="{FF2B5EF4-FFF2-40B4-BE49-F238E27FC236}">
                <a16:creationId xmlns:a16="http://schemas.microsoft.com/office/drawing/2014/main" id="{F4C6516F-F92E-46AD-B6F2-6A1EFA1A5286}"/>
              </a:ext>
            </a:extLst>
          </p:cNvPr>
          <p:cNvSpPr/>
          <p:nvPr/>
        </p:nvSpPr>
        <p:spPr>
          <a:xfrm>
            <a:off x="7779894" y="9392588"/>
            <a:ext cx="299803" cy="31479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Улыбающееся лицо 26">
            <a:extLst>
              <a:ext uri="{FF2B5EF4-FFF2-40B4-BE49-F238E27FC236}">
                <a16:creationId xmlns:a16="http://schemas.microsoft.com/office/drawing/2014/main" id="{A95B49C2-88EF-4A1E-BE57-F25C52E4314C}"/>
              </a:ext>
            </a:extLst>
          </p:cNvPr>
          <p:cNvSpPr/>
          <p:nvPr/>
        </p:nvSpPr>
        <p:spPr>
          <a:xfrm>
            <a:off x="7929795" y="10154556"/>
            <a:ext cx="299803" cy="31479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36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675341" y="5936991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183210" y="202088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1183210" y="390564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1677641" y="2044216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2815727" y="2039600"/>
            <a:ext cx="1386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IBM Plex Sans"/>
              </a:rPr>
              <a:t>Урок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cs typeface="Arial"/>
              <a:sym typeface="IBM Plex San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815571" y="2446975"/>
            <a:ext cx="822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sym typeface="Arial"/>
              </a:rPr>
              <a:t>Инициация проекта</a:t>
            </a:r>
            <a:endParaRPr sz="3300" b="0" dirty="0">
              <a:solidFill>
                <a:srgbClr val="9597A6"/>
              </a:solidFill>
              <a:latin typeface="IBM Plex Sans Medium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2815578" y="3899649"/>
            <a:ext cx="8001900" cy="16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sym typeface="IBM Plex Sans Medium"/>
              </a:rPr>
              <a:t>Урок 2 </a:t>
            </a:r>
            <a:endParaRPr sz="2400" dirty="0">
              <a:solidFill>
                <a:srgbClr val="9597A6"/>
              </a:solidFill>
              <a:latin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sym typeface="IBM Plex Sans Medium"/>
              </a:rPr>
              <a:t>Планирование проекта </a:t>
            </a:r>
            <a:b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815571" y="7646148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4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сроков и бюджета проекта</a:t>
            </a:r>
            <a:endParaRPr kumimoji="0" lang="ru-RU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2815589" y="9764775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5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рисками</a:t>
            </a:r>
            <a:endParaRPr kumimoji="0" lang="ru-RU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815729" y="5865350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и утверждение </a:t>
            </a:r>
            <a:r>
              <a:rPr kumimoji="0" lang="ru-RU" sz="33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Scope</a:t>
            </a:r>
            <a:endParaRPr kumimoji="0" lang="ru-RU" sz="3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505559" y="2196507"/>
            <a:ext cx="33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4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540261" y="810078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69" name="Google Shape;269;p2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70" name="Google Shape;270;p2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7"/>
          <p:cNvSpPr/>
          <p:nvPr/>
        </p:nvSpPr>
        <p:spPr>
          <a:xfrm>
            <a:off x="1794249" y="571975"/>
            <a:ext cx="11585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 | Где мы находимся?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1479643" y="2196623"/>
            <a:ext cx="398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186260" y="5895113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1182910" y="38803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536911" y="61107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536911" y="41086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540261" y="1000070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1186860" y="586215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1186860" y="774691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11683414" y="3110025"/>
            <a:ext cx="134016" cy="7611248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12525146" y="767872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8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12525146" y="9910687"/>
            <a:ext cx="6523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Практическая бизнес-игра</a:t>
            </a:r>
            <a:endParaRPr sz="3300" b="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2525146" y="5808799"/>
            <a:ext cx="6523500" cy="16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7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 err="1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Benchmark</a:t>
            </a: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 и экономические параметры проекта</a:t>
            </a:r>
          </a:p>
        </p:txBody>
      </p:sp>
      <p:sp>
        <p:nvSpPr>
          <p:cNvPr id="297" name="Google Shape;297;p27"/>
          <p:cNvSpPr txBox="1"/>
          <p:nvPr/>
        </p:nvSpPr>
        <p:spPr>
          <a:xfrm>
            <a:off x="12525146" y="3285541"/>
            <a:ext cx="6523500" cy="144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Практический воркшоп по управлению бюджетом и рисками проекта</a:t>
            </a:r>
          </a:p>
        </p:txBody>
      </p:sp>
      <p:sp>
        <p:nvSpPr>
          <p:cNvPr id="298" name="Google Shape;298;p27"/>
          <p:cNvSpPr/>
          <p:nvPr/>
        </p:nvSpPr>
        <p:spPr>
          <a:xfrm>
            <a:off x="11189910" y="9736388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11186560" y="779785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11189910" y="585930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11540561" y="801575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1540551" y="608881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7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" name="Google Shape;303;p27">
            <a:extLst>
              <a:ext uri="{FF2B5EF4-FFF2-40B4-BE49-F238E27FC236}">
                <a16:creationId xmlns:a16="http://schemas.microsoft.com/office/drawing/2014/main" id="{57C2C531-541C-45BA-9633-5C6734104181}"/>
              </a:ext>
            </a:extLst>
          </p:cNvPr>
          <p:cNvSpPr txBox="1"/>
          <p:nvPr/>
        </p:nvSpPr>
        <p:spPr>
          <a:xfrm>
            <a:off x="11540551" y="9938399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64B2B-0720-463A-ADCB-FEFA8ED7F0C6}"/>
              </a:ext>
            </a:extLst>
          </p:cNvPr>
          <p:cNvSpPr txBox="1"/>
          <p:nvPr/>
        </p:nvSpPr>
        <p:spPr>
          <a:xfrm>
            <a:off x="12525146" y="8028919"/>
            <a:ext cx="72019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Arial"/>
              </a:rPr>
              <a:t>Выбор подрядчика и работа с ним</a:t>
            </a:r>
          </a:p>
        </p:txBody>
      </p:sp>
      <p:sp>
        <p:nvSpPr>
          <p:cNvPr id="63" name="Google Shape;294;p27">
            <a:extLst>
              <a:ext uri="{FF2B5EF4-FFF2-40B4-BE49-F238E27FC236}">
                <a16:creationId xmlns:a16="http://schemas.microsoft.com/office/drawing/2014/main" id="{9E867D31-3D3D-4600-8257-50C5622D1E14}"/>
              </a:ext>
            </a:extLst>
          </p:cNvPr>
          <p:cNvSpPr txBox="1"/>
          <p:nvPr/>
        </p:nvSpPr>
        <p:spPr>
          <a:xfrm>
            <a:off x="12525146" y="947409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9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302;p27">
            <a:extLst>
              <a:ext uri="{FF2B5EF4-FFF2-40B4-BE49-F238E27FC236}">
                <a16:creationId xmlns:a16="http://schemas.microsoft.com/office/drawing/2014/main" id="{DC9F03FF-BD22-4D97-8DD6-742FD9649B24}"/>
              </a:ext>
            </a:extLst>
          </p:cNvPr>
          <p:cNvSpPr/>
          <p:nvPr/>
        </p:nvSpPr>
        <p:spPr>
          <a:xfrm>
            <a:off x="11186560" y="3456227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1546593" y="3676335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" name="Звезда: 5 точек 64">
            <a:extLst>
              <a:ext uri="{FF2B5EF4-FFF2-40B4-BE49-F238E27FC236}">
                <a16:creationId xmlns:a16="http://schemas.microsoft.com/office/drawing/2014/main" id="{D5090EEB-F56E-439D-9B1B-D96FEC3F79A2}"/>
              </a:ext>
            </a:extLst>
          </p:cNvPr>
          <p:cNvSpPr/>
          <p:nvPr/>
        </p:nvSpPr>
        <p:spPr>
          <a:xfrm>
            <a:off x="10291196" y="3647725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6" name="Звезда: 5 точек 65">
            <a:extLst>
              <a:ext uri="{FF2B5EF4-FFF2-40B4-BE49-F238E27FC236}">
                <a16:creationId xmlns:a16="http://schemas.microsoft.com/office/drawing/2014/main" id="{1FC3EE60-92BB-4C63-AE79-0DFCE4760CF1}"/>
              </a:ext>
            </a:extLst>
          </p:cNvPr>
          <p:cNvSpPr/>
          <p:nvPr/>
        </p:nvSpPr>
        <p:spPr>
          <a:xfrm>
            <a:off x="10296690" y="9778362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Google Shape;283;p27">
            <a:extLst>
              <a:ext uri="{FF2B5EF4-FFF2-40B4-BE49-F238E27FC236}">
                <a16:creationId xmlns:a16="http://schemas.microsoft.com/office/drawing/2014/main" id="{A2565102-EE8E-447B-A952-1E26505E5889}"/>
              </a:ext>
            </a:extLst>
          </p:cNvPr>
          <p:cNvSpPr/>
          <p:nvPr/>
        </p:nvSpPr>
        <p:spPr>
          <a:xfrm>
            <a:off x="1055454" y="5765135"/>
            <a:ext cx="1193800" cy="1193800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645790" y="1978"/>
                </a:lnTo>
                <a:lnTo>
                  <a:pt x="693650" y="7811"/>
                </a:lnTo>
                <a:lnTo>
                  <a:pt x="740267" y="17345"/>
                </a:lnTo>
                <a:lnTo>
                  <a:pt x="785487" y="30427"/>
                </a:lnTo>
                <a:lnTo>
                  <a:pt x="829156" y="46903"/>
                </a:lnTo>
                <a:lnTo>
                  <a:pt x="871121" y="66618"/>
                </a:lnTo>
                <a:lnTo>
                  <a:pt x="911229" y="89420"/>
                </a:lnTo>
                <a:lnTo>
                  <a:pt x="949325" y="115156"/>
                </a:lnTo>
                <a:lnTo>
                  <a:pt x="985256" y="143670"/>
                </a:lnTo>
                <a:lnTo>
                  <a:pt x="1018869" y="174811"/>
                </a:lnTo>
                <a:lnTo>
                  <a:pt x="1050009" y="208424"/>
                </a:lnTo>
                <a:lnTo>
                  <a:pt x="1078524" y="244355"/>
                </a:lnTo>
                <a:lnTo>
                  <a:pt x="1104259" y="282451"/>
                </a:lnTo>
                <a:lnTo>
                  <a:pt x="1127062" y="322558"/>
                </a:lnTo>
                <a:lnTo>
                  <a:pt x="1146777" y="364524"/>
                </a:lnTo>
                <a:lnTo>
                  <a:pt x="1163253" y="408193"/>
                </a:lnTo>
                <a:lnTo>
                  <a:pt x="1176335" y="453413"/>
                </a:lnTo>
                <a:lnTo>
                  <a:pt x="1185869" y="500030"/>
                </a:lnTo>
                <a:lnTo>
                  <a:pt x="1191702" y="547890"/>
                </a:lnTo>
                <a:lnTo>
                  <a:pt x="1193680" y="596840"/>
                </a:lnTo>
                <a:lnTo>
                  <a:pt x="1191702" y="645790"/>
                </a:lnTo>
                <a:lnTo>
                  <a:pt x="1185869" y="693650"/>
                </a:lnTo>
                <a:lnTo>
                  <a:pt x="1176335" y="740267"/>
                </a:lnTo>
                <a:lnTo>
                  <a:pt x="1163253" y="785487"/>
                </a:lnTo>
                <a:lnTo>
                  <a:pt x="1146777" y="829156"/>
                </a:lnTo>
                <a:lnTo>
                  <a:pt x="1127062" y="871121"/>
                </a:lnTo>
                <a:lnTo>
                  <a:pt x="1104259" y="911229"/>
                </a:lnTo>
                <a:lnTo>
                  <a:pt x="1078524" y="949325"/>
                </a:lnTo>
                <a:lnTo>
                  <a:pt x="1050009" y="985256"/>
                </a:lnTo>
                <a:lnTo>
                  <a:pt x="1018869" y="1018869"/>
                </a:lnTo>
                <a:lnTo>
                  <a:pt x="985256" y="1050009"/>
                </a:lnTo>
                <a:lnTo>
                  <a:pt x="949325" y="1078524"/>
                </a:lnTo>
                <a:lnTo>
                  <a:pt x="911229" y="1104259"/>
                </a:lnTo>
                <a:lnTo>
                  <a:pt x="871121" y="1127062"/>
                </a:lnTo>
                <a:lnTo>
                  <a:pt x="829156" y="1146777"/>
                </a:lnTo>
                <a:lnTo>
                  <a:pt x="785487" y="1163253"/>
                </a:lnTo>
                <a:lnTo>
                  <a:pt x="740267" y="1176335"/>
                </a:lnTo>
                <a:lnTo>
                  <a:pt x="693650" y="1185869"/>
                </a:lnTo>
                <a:lnTo>
                  <a:pt x="645790" y="1191702"/>
                </a:lnTo>
                <a:lnTo>
                  <a:pt x="596840" y="1193680"/>
                </a:lnTo>
                <a:lnTo>
                  <a:pt x="547890" y="1191702"/>
                </a:lnTo>
                <a:lnTo>
                  <a:pt x="500030" y="1185869"/>
                </a:lnTo>
                <a:lnTo>
                  <a:pt x="453413" y="1176335"/>
                </a:lnTo>
                <a:lnTo>
                  <a:pt x="408193" y="1163253"/>
                </a:lnTo>
                <a:lnTo>
                  <a:pt x="364524" y="1146777"/>
                </a:lnTo>
                <a:lnTo>
                  <a:pt x="322558" y="1127062"/>
                </a:lnTo>
                <a:lnTo>
                  <a:pt x="282451" y="1104259"/>
                </a:lnTo>
                <a:lnTo>
                  <a:pt x="244355" y="1078524"/>
                </a:lnTo>
                <a:lnTo>
                  <a:pt x="208424" y="1050009"/>
                </a:lnTo>
                <a:lnTo>
                  <a:pt x="174811" y="1018869"/>
                </a:lnTo>
                <a:lnTo>
                  <a:pt x="143670" y="985256"/>
                </a:lnTo>
                <a:lnTo>
                  <a:pt x="115156" y="949325"/>
                </a:lnTo>
                <a:lnTo>
                  <a:pt x="89420" y="911229"/>
                </a:lnTo>
                <a:lnTo>
                  <a:pt x="66618" y="871121"/>
                </a:lnTo>
                <a:lnTo>
                  <a:pt x="46903" y="829156"/>
                </a:lnTo>
                <a:lnTo>
                  <a:pt x="30427" y="785487"/>
                </a:lnTo>
                <a:lnTo>
                  <a:pt x="17345" y="740267"/>
                </a:lnTo>
                <a:lnTo>
                  <a:pt x="7811" y="693650"/>
                </a:lnTo>
                <a:lnTo>
                  <a:pt x="1978" y="645790"/>
                </a:lnTo>
                <a:lnTo>
                  <a:pt x="0" y="596840"/>
                </a:lnTo>
                <a:lnTo>
                  <a:pt x="1978" y="547890"/>
                </a:lnTo>
                <a:lnTo>
                  <a:pt x="7811" y="500030"/>
                </a:lnTo>
                <a:lnTo>
                  <a:pt x="17345" y="453413"/>
                </a:lnTo>
                <a:lnTo>
                  <a:pt x="30427" y="408193"/>
                </a:lnTo>
                <a:lnTo>
                  <a:pt x="46903" y="364524"/>
                </a:lnTo>
                <a:lnTo>
                  <a:pt x="66618" y="322558"/>
                </a:lnTo>
                <a:lnTo>
                  <a:pt x="89420" y="282451"/>
                </a:lnTo>
                <a:lnTo>
                  <a:pt x="115156" y="244355"/>
                </a:lnTo>
                <a:lnTo>
                  <a:pt x="143670" y="208424"/>
                </a:lnTo>
                <a:lnTo>
                  <a:pt x="174811" y="174811"/>
                </a:lnTo>
                <a:lnTo>
                  <a:pt x="208424" y="143670"/>
                </a:lnTo>
                <a:lnTo>
                  <a:pt x="244355" y="115156"/>
                </a:lnTo>
                <a:lnTo>
                  <a:pt x="282451" y="89420"/>
                </a:lnTo>
                <a:lnTo>
                  <a:pt x="322558" y="66618"/>
                </a:lnTo>
                <a:lnTo>
                  <a:pt x="364524" y="46903"/>
                </a:lnTo>
                <a:lnTo>
                  <a:pt x="408193" y="30427"/>
                </a:lnTo>
                <a:lnTo>
                  <a:pt x="453413" y="17345"/>
                </a:lnTo>
                <a:lnTo>
                  <a:pt x="500030" y="7811"/>
                </a:lnTo>
                <a:lnTo>
                  <a:pt x="5478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285;p27">
            <a:extLst>
              <a:ext uri="{FF2B5EF4-FFF2-40B4-BE49-F238E27FC236}">
                <a16:creationId xmlns:a16="http://schemas.microsoft.com/office/drawing/2014/main" id="{A56EDDC8-2624-40AA-9F57-09A5980BBE59}"/>
              </a:ext>
            </a:extLst>
          </p:cNvPr>
          <p:cNvSpPr txBox="1"/>
          <p:nvPr/>
        </p:nvSpPr>
        <p:spPr>
          <a:xfrm>
            <a:off x="1393895" y="5995044"/>
            <a:ext cx="512717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" name="Google Shape;286;p27">
            <a:extLst>
              <a:ext uri="{FF2B5EF4-FFF2-40B4-BE49-F238E27FC236}">
                <a16:creationId xmlns:a16="http://schemas.microsoft.com/office/drawing/2014/main" id="{61EDBF5A-29F9-4C94-8CD3-8937E8DFAF9B}"/>
              </a:ext>
            </a:extLst>
          </p:cNvPr>
          <p:cNvSpPr/>
          <p:nvPr/>
        </p:nvSpPr>
        <p:spPr>
          <a:xfrm>
            <a:off x="1182898" y="1925834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88;p27">
            <a:extLst>
              <a:ext uri="{FF2B5EF4-FFF2-40B4-BE49-F238E27FC236}">
                <a16:creationId xmlns:a16="http://schemas.microsoft.com/office/drawing/2014/main" id="{4A45B028-2702-43AD-908B-696B433C7FDC}"/>
              </a:ext>
            </a:extLst>
          </p:cNvPr>
          <p:cNvSpPr txBox="1"/>
          <p:nvPr/>
        </p:nvSpPr>
        <p:spPr>
          <a:xfrm>
            <a:off x="1556257" y="2155084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6731B597-FF96-48FB-80D0-DAB2C94D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775" y="0"/>
            <a:ext cx="8934450" cy="1172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737122" y="3170674"/>
            <a:ext cx="9811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7200" b="1" dirty="0"/>
              <a:t>Напишите 1-2 идеи, которые уносите сегодня с собой</a:t>
            </a: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" name="Google Shape;583;p39">
            <a:extLst>
              <a:ext uri="{FF2B5EF4-FFF2-40B4-BE49-F238E27FC236}">
                <a16:creationId xmlns:a16="http://schemas.microsoft.com/office/drawing/2014/main" id="{B03EB7C4-6ED5-45A8-877E-C2017E70D4B9}"/>
              </a:ext>
            </a:extLst>
          </p:cNvPr>
          <p:cNvSpPr/>
          <p:nvPr/>
        </p:nvSpPr>
        <p:spPr>
          <a:xfrm>
            <a:off x="1794248" y="571975"/>
            <a:ext cx="9153087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</a:t>
            </a:r>
            <a:r>
              <a:rPr lang="ru-RU" sz="30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0802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5;p39">
            <a:extLst>
              <a:ext uri="{FF2B5EF4-FFF2-40B4-BE49-F238E27FC236}">
                <a16:creationId xmlns:a16="http://schemas.microsoft.com/office/drawing/2014/main" id="{CA9CA657-54F1-4109-B0E3-8639B00D15E9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566;p39">
            <a:extLst>
              <a:ext uri="{FF2B5EF4-FFF2-40B4-BE49-F238E27FC236}">
                <a16:creationId xmlns:a16="http://schemas.microsoft.com/office/drawing/2014/main" id="{6032FBB5-16A2-45B1-A4A8-E78E32C90C3C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67;p39">
            <a:extLst>
              <a:ext uri="{FF2B5EF4-FFF2-40B4-BE49-F238E27FC236}">
                <a16:creationId xmlns:a16="http://schemas.microsoft.com/office/drawing/2014/main" id="{5312301D-A81A-4D72-B647-1913C040F782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68;p39">
            <a:extLst>
              <a:ext uri="{FF2B5EF4-FFF2-40B4-BE49-F238E27FC236}">
                <a16:creationId xmlns:a16="http://schemas.microsoft.com/office/drawing/2014/main" id="{A6AC1559-5921-4C8B-A0D0-CD3FFBC27B62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569;p39">
            <a:extLst>
              <a:ext uri="{FF2B5EF4-FFF2-40B4-BE49-F238E27FC236}">
                <a16:creationId xmlns:a16="http://schemas.microsoft.com/office/drawing/2014/main" id="{ACEE454F-60FE-49A2-B79D-49707A31EF47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" name="Google Shape;570;p39">
              <a:extLst>
                <a:ext uri="{FF2B5EF4-FFF2-40B4-BE49-F238E27FC236}">
                  <a16:creationId xmlns:a16="http://schemas.microsoft.com/office/drawing/2014/main" id="{1C66B7C1-958F-463C-9BCE-B6B8236420F4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571;p39">
              <a:extLst>
                <a:ext uri="{FF2B5EF4-FFF2-40B4-BE49-F238E27FC236}">
                  <a16:creationId xmlns:a16="http://schemas.microsoft.com/office/drawing/2014/main" id="{16907E08-8A6C-4033-B0C2-E6DB8560B776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572;p39">
              <a:extLst>
                <a:ext uri="{FF2B5EF4-FFF2-40B4-BE49-F238E27FC236}">
                  <a16:creationId xmlns:a16="http://schemas.microsoft.com/office/drawing/2014/main" id="{594507F1-B153-433C-BF35-E2D107D75E80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573;p39">
              <a:extLst>
                <a:ext uri="{FF2B5EF4-FFF2-40B4-BE49-F238E27FC236}">
                  <a16:creationId xmlns:a16="http://schemas.microsoft.com/office/drawing/2014/main" id="{559EE56C-55F9-4D52-9F1F-408ED429688F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574;p39">
              <a:extLst>
                <a:ext uri="{FF2B5EF4-FFF2-40B4-BE49-F238E27FC236}">
                  <a16:creationId xmlns:a16="http://schemas.microsoft.com/office/drawing/2014/main" id="{16E1D2D5-C4B4-41D3-98F2-73EB1491378B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575;p39">
              <a:extLst>
                <a:ext uri="{FF2B5EF4-FFF2-40B4-BE49-F238E27FC236}">
                  <a16:creationId xmlns:a16="http://schemas.microsoft.com/office/drawing/2014/main" id="{CB962832-9990-4819-9431-9849F7E8DCD4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576;p39">
              <a:extLst>
                <a:ext uri="{FF2B5EF4-FFF2-40B4-BE49-F238E27FC236}">
                  <a16:creationId xmlns:a16="http://schemas.microsoft.com/office/drawing/2014/main" id="{891AABF8-A6CF-4DE4-AFBB-F1F433F53324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577;p39">
              <a:extLst>
                <a:ext uri="{FF2B5EF4-FFF2-40B4-BE49-F238E27FC236}">
                  <a16:creationId xmlns:a16="http://schemas.microsoft.com/office/drawing/2014/main" id="{9100B377-75C4-4F46-81C7-F5A16D57DCAD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578;p39">
              <a:extLst>
                <a:ext uri="{FF2B5EF4-FFF2-40B4-BE49-F238E27FC236}">
                  <a16:creationId xmlns:a16="http://schemas.microsoft.com/office/drawing/2014/main" id="{8795B14D-D0F5-4888-AB74-9D1699C8BB55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579;p39">
              <a:extLst>
                <a:ext uri="{FF2B5EF4-FFF2-40B4-BE49-F238E27FC236}">
                  <a16:creationId xmlns:a16="http://schemas.microsoft.com/office/drawing/2014/main" id="{5428271D-58A5-487A-A4DA-CE36FCA448A0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580;p39">
              <a:extLst>
                <a:ext uri="{FF2B5EF4-FFF2-40B4-BE49-F238E27FC236}">
                  <a16:creationId xmlns:a16="http://schemas.microsoft.com/office/drawing/2014/main" id="{63F73085-6EC7-4DC4-98DA-7A5937484273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581;p39">
              <a:extLst>
                <a:ext uri="{FF2B5EF4-FFF2-40B4-BE49-F238E27FC236}">
                  <a16:creationId xmlns:a16="http://schemas.microsoft.com/office/drawing/2014/main" id="{175286A2-33C9-4DFC-B1F8-0357A51828F3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582;p39">
              <a:extLst>
                <a:ext uri="{FF2B5EF4-FFF2-40B4-BE49-F238E27FC236}">
                  <a16:creationId xmlns:a16="http://schemas.microsoft.com/office/drawing/2014/main" id="{A21B8FF3-822B-46F8-BA46-1C88D62BC03F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" name="Google Shape;583;p39">
            <a:extLst>
              <a:ext uri="{FF2B5EF4-FFF2-40B4-BE49-F238E27FC236}">
                <a16:creationId xmlns:a16="http://schemas.microsoft.com/office/drawing/2014/main" id="{69EE9B61-3BA5-46E8-AAFA-EB9813A8823E}"/>
              </a:ext>
            </a:extLst>
          </p:cNvPr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C4DF6-8689-4746-BB18-C26427663868}"/>
              </a:ext>
            </a:extLst>
          </p:cNvPr>
          <p:cNvSpPr txBox="1"/>
          <p:nvPr/>
        </p:nvSpPr>
        <p:spPr>
          <a:xfrm>
            <a:off x="755621" y="2608288"/>
            <a:ext cx="101722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900" b="1" dirty="0">
                <a:solidFill>
                  <a:schemeClr val="dk1"/>
                </a:solidFill>
                <a:latin typeface="IBM Plex Sans"/>
                <a:sym typeface="IBM Plex Sans"/>
              </a:rPr>
              <a:t>Практическая часть</a:t>
            </a:r>
          </a:p>
          <a:p>
            <a:endParaRPr lang="ru-RU" sz="5400" b="1" dirty="0">
              <a:solidFill>
                <a:schemeClr val="dk1"/>
              </a:solidFill>
              <a:latin typeface="IBM Plex Sans"/>
              <a:sym typeface="IBM Plex Sans"/>
            </a:endParaRP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dk1"/>
                </a:solidFill>
                <a:latin typeface="IBM Plex Sans"/>
                <a:sym typeface="IBM Plex Sans"/>
              </a:rPr>
              <a:t>Расставить приоритеты по подготовке ремонта</a:t>
            </a:r>
          </a:p>
          <a:p>
            <a:pPr marL="514350" indent="-514350">
              <a:buAutoNum type="arabicPeriod"/>
            </a:pPr>
            <a:r>
              <a:rPr lang="ru-RU" sz="2800" dirty="0">
                <a:solidFill>
                  <a:schemeClr val="dk1"/>
                </a:solidFill>
                <a:latin typeface="IBM Plex Sans"/>
                <a:sym typeface="IBM Plex Sans"/>
              </a:rPr>
              <a:t>Посчитать трудозатраты на проведение ремонта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F55D35-DF7F-4FD7-BA4F-CEC4AB07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93" y="3007146"/>
            <a:ext cx="6806312" cy="47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1087438" y="4051050"/>
            <a:ext cx="9811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 dirty="0"/>
              <a:t>Домашнее задание</a:t>
            </a:r>
            <a:endParaRPr sz="99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9349" y="2844213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82" name="Google Shape;682;p4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95" name="Google Shape;695;p44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4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05" name="Google Shape;705;p4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18" name="Google Shape;718;p4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9" name="Google Shape;719;p45"/>
          <p:cNvSpPr txBox="1"/>
          <p:nvPr/>
        </p:nvSpPr>
        <p:spPr>
          <a:xfrm>
            <a:off x="1746025" y="4087600"/>
            <a:ext cx="166851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Провести оценку трудоемкости задач по проекту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Провести приоритезацию задач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</a:pPr>
            <a:endParaRPr lang="ru-RU"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0" name="Google Shape;720;p45"/>
          <p:cNvSpPr txBox="1"/>
          <p:nvPr/>
        </p:nvSpPr>
        <p:spPr>
          <a:xfrm>
            <a:off x="2012125" y="2084840"/>
            <a:ext cx="150054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66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>
            <a:spLocks noGrp="1"/>
          </p:cNvSpPr>
          <p:nvPr>
            <p:ph type="title"/>
          </p:nvPr>
        </p:nvSpPr>
        <p:spPr>
          <a:xfrm>
            <a:off x="862586" y="3554509"/>
            <a:ext cx="9811500" cy="461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 dirty="0"/>
              <a:t>Вопросы по домашнему заданию?</a:t>
            </a:r>
            <a:endParaRPr sz="99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76" name="Google Shape;67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9349" y="2844213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82" name="Google Shape;682;p4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44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12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1047100" y="2335796"/>
            <a:ext cx="9258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урока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047100" y="4589284"/>
            <a:ext cx="10333200" cy="55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AutoNum type="arabicPeriod"/>
            </a:pPr>
            <a:r>
              <a:rPr lang="ru-RU" sz="4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Оценка трудоемкости работ</a:t>
            </a:r>
          </a:p>
          <a:p>
            <a:pPr marL="74295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AutoNum type="arabicPeriod"/>
            </a:pPr>
            <a:r>
              <a:rPr lang="ru-RU" sz="4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Приоритезация работ</a:t>
            </a:r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225" y="3811100"/>
            <a:ext cx="6111142" cy="58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17" name="Google Shape;317;p2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30" name="Google Shape;330;p29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1047100" y="3215600"/>
            <a:ext cx="9587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Общие определения:</a:t>
            </a:r>
            <a:endParaRPr sz="9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Оценка трудоемкости работ</a:t>
            </a:r>
            <a:r>
              <a:rPr lang="ru-RU" sz="9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9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3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91" name="Google Shape;391;p3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2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42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2B300F47-5EDF-4F0A-88F1-2573F4631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848" y="4355176"/>
            <a:ext cx="9215030" cy="4812927"/>
          </a:xfrm>
        </p:spPr>
        <p:txBody>
          <a:bodyPr/>
          <a:lstStyle/>
          <a:p>
            <a:r>
              <a:rPr lang="ru-RU" sz="4800" b="1" dirty="0"/>
              <a:t>Как вы оцениваете ресурсы для проекта в своей работе?</a:t>
            </a:r>
          </a:p>
        </p:txBody>
      </p:sp>
      <p:sp>
        <p:nvSpPr>
          <p:cNvPr id="9" name="Google Shape;386;p32">
            <a:extLst>
              <a:ext uri="{FF2B5EF4-FFF2-40B4-BE49-F238E27FC236}">
                <a16:creationId xmlns:a16="http://schemas.microsoft.com/office/drawing/2014/main" id="{D6378DFC-9D52-4D42-AB4A-95E4975A9D08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87;p32">
            <a:extLst>
              <a:ext uri="{FF2B5EF4-FFF2-40B4-BE49-F238E27FC236}">
                <a16:creationId xmlns:a16="http://schemas.microsoft.com/office/drawing/2014/main" id="{5707A6D6-5E98-4AFE-9D8A-AF3D12ABEB39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88;p32">
            <a:extLst>
              <a:ext uri="{FF2B5EF4-FFF2-40B4-BE49-F238E27FC236}">
                <a16:creationId xmlns:a16="http://schemas.microsoft.com/office/drawing/2014/main" id="{83FA02F9-7F1E-435A-8FD4-11645548BEE3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89;p32">
            <a:extLst>
              <a:ext uri="{FF2B5EF4-FFF2-40B4-BE49-F238E27FC236}">
                <a16:creationId xmlns:a16="http://schemas.microsoft.com/office/drawing/2014/main" id="{58AE0803-6117-44DC-ADCF-853296A67BDD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390;p32">
            <a:extLst>
              <a:ext uri="{FF2B5EF4-FFF2-40B4-BE49-F238E27FC236}">
                <a16:creationId xmlns:a16="http://schemas.microsoft.com/office/drawing/2014/main" id="{54F03232-5AC4-4FC0-B749-2FC738E047D7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4" name="Google Shape;391;p32">
              <a:extLst>
                <a:ext uri="{FF2B5EF4-FFF2-40B4-BE49-F238E27FC236}">
                  <a16:creationId xmlns:a16="http://schemas.microsoft.com/office/drawing/2014/main" id="{41CED4D2-0D62-44FD-8A7D-9E41B554E6ED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92;p32">
              <a:extLst>
                <a:ext uri="{FF2B5EF4-FFF2-40B4-BE49-F238E27FC236}">
                  <a16:creationId xmlns:a16="http://schemas.microsoft.com/office/drawing/2014/main" id="{427F675A-C81D-447E-B7B1-18B20D8E9F0D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93;p32">
              <a:extLst>
                <a:ext uri="{FF2B5EF4-FFF2-40B4-BE49-F238E27FC236}">
                  <a16:creationId xmlns:a16="http://schemas.microsoft.com/office/drawing/2014/main" id="{0123812E-FE77-48E1-BB5C-39F323E34C97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94;p32">
              <a:extLst>
                <a:ext uri="{FF2B5EF4-FFF2-40B4-BE49-F238E27FC236}">
                  <a16:creationId xmlns:a16="http://schemas.microsoft.com/office/drawing/2014/main" id="{098C156B-4973-4A6F-A9F9-617DAA0633E7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95;p32">
              <a:extLst>
                <a:ext uri="{FF2B5EF4-FFF2-40B4-BE49-F238E27FC236}">
                  <a16:creationId xmlns:a16="http://schemas.microsoft.com/office/drawing/2014/main" id="{12BCE899-AAE1-4112-9720-1EDD6BDA0C00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96;p32">
              <a:extLst>
                <a:ext uri="{FF2B5EF4-FFF2-40B4-BE49-F238E27FC236}">
                  <a16:creationId xmlns:a16="http://schemas.microsoft.com/office/drawing/2014/main" id="{534C74F9-B366-4D43-9DCA-577F6F14005A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97;p32">
              <a:extLst>
                <a:ext uri="{FF2B5EF4-FFF2-40B4-BE49-F238E27FC236}">
                  <a16:creationId xmlns:a16="http://schemas.microsoft.com/office/drawing/2014/main" id="{4099E9E4-E86F-42BB-AB63-8D67EF2DD522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98;p32">
              <a:extLst>
                <a:ext uri="{FF2B5EF4-FFF2-40B4-BE49-F238E27FC236}">
                  <a16:creationId xmlns:a16="http://schemas.microsoft.com/office/drawing/2014/main" id="{35161C89-10F3-409B-BE0D-0FA8BFD5A5BD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99;p32">
              <a:extLst>
                <a:ext uri="{FF2B5EF4-FFF2-40B4-BE49-F238E27FC236}">
                  <a16:creationId xmlns:a16="http://schemas.microsoft.com/office/drawing/2014/main" id="{3460D1A8-59F0-4967-A421-D8AEB16DB87E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00;p32">
              <a:extLst>
                <a:ext uri="{FF2B5EF4-FFF2-40B4-BE49-F238E27FC236}">
                  <a16:creationId xmlns:a16="http://schemas.microsoft.com/office/drawing/2014/main" id="{F03830BE-B103-409C-BDCB-FCEBBC49C29B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01;p32">
              <a:extLst>
                <a:ext uri="{FF2B5EF4-FFF2-40B4-BE49-F238E27FC236}">
                  <a16:creationId xmlns:a16="http://schemas.microsoft.com/office/drawing/2014/main" id="{00422100-1EC1-4307-8AAF-0DB5EF5C3575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02;p32">
              <a:extLst>
                <a:ext uri="{FF2B5EF4-FFF2-40B4-BE49-F238E27FC236}">
                  <a16:creationId xmlns:a16="http://schemas.microsoft.com/office/drawing/2014/main" id="{C9C3117C-9DFF-4DFE-8C8E-B7251936486D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03;p32">
              <a:extLst>
                <a:ext uri="{FF2B5EF4-FFF2-40B4-BE49-F238E27FC236}">
                  <a16:creationId xmlns:a16="http://schemas.microsoft.com/office/drawing/2014/main" id="{63B6B76C-B44D-42EA-BADF-BDB7C1B63568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404;p32">
            <a:extLst>
              <a:ext uri="{FF2B5EF4-FFF2-40B4-BE49-F238E27FC236}">
                <a16:creationId xmlns:a16="http://schemas.microsoft.com/office/drawing/2014/main" id="{CFEAE5E2-3564-4B2B-BD1D-6A642D9DB3B8}"/>
              </a:ext>
            </a:extLst>
          </p:cNvPr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A97456-733E-453C-96CE-EF985745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075" y="2178212"/>
            <a:ext cx="9353285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4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>
            <a:spLocks noGrp="1"/>
          </p:cNvSpPr>
          <p:nvPr>
            <p:ph type="title"/>
          </p:nvPr>
        </p:nvSpPr>
        <p:spPr>
          <a:xfrm>
            <a:off x="943725" y="1418272"/>
            <a:ext cx="15969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Оценка трудоемкости работ</a:t>
            </a:r>
            <a:endParaRPr sz="4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943725" y="2284876"/>
            <a:ext cx="17715300" cy="87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0" rIns="0" bIns="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Char char="●"/>
            </a:pPr>
            <a:r>
              <a:rPr lang="ru-RU" sz="3000" b="1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Экспертная оценка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На основании опыта эксперта.</a:t>
            </a:r>
            <a:endParaRPr sz="3000" i="0" u="none" strike="noStrike" cap="none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Char char="●"/>
            </a:pPr>
            <a:r>
              <a:rPr lang="ru-RU" sz="3000" b="1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По аналогам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Применяется при оценке не уникальной операции, по которой есть 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исторические данные.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Char char="●"/>
            </a:pPr>
            <a:r>
              <a:rPr lang="ru-RU" sz="3000" b="1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Параметрическая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По объемам работ и производительности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 (например, когда есть значение стоимости работ за единицу времени).</a:t>
            </a:r>
            <a:r>
              <a:rPr lang="ru-RU" sz="3000" i="0" u="none" strike="noStrike" cap="none" dirty="0">
                <a:latin typeface="IBM Plex Sans"/>
                <a:ea typeface="IBM Plex Sans"/>
                <a:cs typeface="IBM Plex Sans"/>
                <a:sym typeface="IBM Plex Sans"/>
              </a:rPr>
              <a:t> Наиболее точная оценка работ.</a:t>
            </a:r>
            <a:endParaRPr sz="3000" i="0" u="none" strike="noStrike" cap="none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Char char="●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Оценка по трем точкам (PERT)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Получение ожидаемой оценки по трем точкам: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О - оптимистичная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М - наиболее вероятная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Р - пессимистичная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Char char="●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Анализ резерва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IBM Plex Sans"/>
                <a:ea typeface="IBM Plex Sans"/>
                <a:cs typeface="IBM Plex Sans"/>
                <a:sym typeface="IBM Plex Sans"/>
              </a:rPr>
              <a:t>     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Добавление к срокам дополнительного времени в качестве резерва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" name="Google Shape;411;p33"/>
          <p:cNvPicPr preferRelativeResize="0"/>
          <p:nvPr/>
        </p:nvPicPr>
        <p:blipFill rotWithShape="1">
          <a:blip r:embed="rId3">
            <a:alphaModFix/>
          </a:blip>
          <a:srcRect b="13043"/>
          <a:stretch/>
        </p:blipFill>
        <p:spPr>
          <a:xfrm>
            <a:off x="11861725" y="7757725"/>
            <a:ext cx="5418925" cy="1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17" name="Google Shape;417;p3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30" name="Google Shape;430;p33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2;p33">
            <a:extLst>
              <a:ext uri="{FF2B5EF4-FFF2-40B4-BE49-F238E27FC236}">
                <a16:creationId xmlns:a16="http://schemas.microsoft.com/office/drawing/2014/main" id="{88B097BD-F26D-4446-80BF-D92D24904FB9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413;p33">
            <a:extLst>
              <a:ext uri="{FF2B5EF4-FFF2-40B4-BE49-F238E27FC236}">
                <a16:creationId xmlns:a16="http://schemas.microsoft.com/office/drawing/2014/main" id="{D73910F6-FE5F-424E-8C16-96B724D8A563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14;p33">
            <a:extLst>
              <a:ext uri="{FF2B5EF4-FFF2-40B4-BE49-F238E27FC236}">
                <a16:creationId xmlns:a16="http://schemas.microsoft.com/office/drawing/2014/main" id="{244480B6-C1BE-49BF-8E4C-2949DB34F699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15;p33">
            <a:extLst>
              <a:ext uri="{FF2B5EF4-FFF2-40B4-BE49-F238E27FC236}">
                <a16:creationId xmlns:a16="http://schemas.microsoft.com/office/drawing/2014/main" id="{AD50AA60-63D2-4C14-8E71-50D12004C3F9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416;p33">
            <a:extLst>
              <a:ext uri="{FF2B5EF4-FFF2-40B4-BE49-F238E27FC236}">
                <a16:creationId xmlns:a16="http://schemas.microsoft.com/office/drawing/2014/main" id="{146F81CE-155D-4EBD-BA35-7BBFBD009103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" name="Google Shape;417;p33">
              <a:extLst>
                <a:ext uri="{FF2B5EF4-FFF2-40B4-BE49-F238E27FC236}">
                  <a16:creationId xmlns:a16="http://schemas.microsoft.com/office/drawing/2014/main" id="{25D75FAA-8AA6-47F1-87D9-8F3913446532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418;p33">
              <a:extLst>
                <a:ext uri="{FF2B5EF4-FFF2-40B4-BE49-F238E27FC236}">
                  <a16:creationId xmlns:a16="http://schemas.microsoft.com/office/drawing/2014/main" id="{EEFAC9E5-C8CA-4E44-93B8-8AD429BE3A87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419;p33">
              <a:extLst>
                <a:ext uri="{FF2B5EF4-FFF2-40B4-BE49-F238E27FC236}">
                  <a16:creationId xmlns:a16="http://schemas.microsoft.com/office/drawing/2014/main" id="{6FA2A548-EE18-4ED7-B723-4367AD92D031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420;p33">
              <a:extLst>
                <a:ext uri="{FF2B5EF4-FFF2-40B4-BE49-F238E27FC236}">
                  <a16:creationId xmlns:a16="http://schemas.microsoft.com/office/drawing/2014/main" id="{1874FCA5-7F8E-476F-98DE-D913DBACEA44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421;p33">
              <a:extLst>
                <a:ext uri="{FF2B5EF4-FFF2-40B4-BE49-F238E27FC236}">
                  <a16:creationId xmlns:a16="http://schemas.microsoft.com/office/drawing/2014/main" id="{DBBB9B59-8905-4BE7-819B-4FA1E4AD456D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422;p33">
              <a:extLst>
                <a:ext uri="{FF2B5EF4-FFF2-40B4-BE49-F238E27FC236}">
                  <a16:creationId xmlns:a16="http://schemas.microsoft.com/office/drawing/2014/main" id="{37FE3479-88CE-4166-9451-8595B10C6C7C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423;p33">
              <a:extLst>
                <a:ext uri="{FF2B5EF4-FFF2-40B4-BE49-F238E27FC236}">
                  <a16:creationId xmlns:a16="http://schemas.microsoft.com/office/drawing/2014/main" id="{22CBD60A-2D5B-42D0-BC23-4A31AA914466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424;p33">
              <a:extLst>
                <a:ext uri="{FF2B5EF4-FFF2-40B4-BE49-F238E27FC236}">
                  <a16:creationId xmlns:a16="http://schemas.microsoft.com/office/drawing/2014/main" id="{CD455439-C4FB-47D2-B5D1-6E0398D767A9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425;p33">
              <a:extLst>
                <a:ext uri="{FF2B5EF4-FFF2-40B4-BE49-F238E27FC236}">
                  <a16:creationId xmlns:a16="http://schemas.microsoft.com/office/drawing/2014/main" id="{D36381D2-6652-4C67-AB73-02C527ECAD68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426;p33">
              <a:extLst>
                <a:ext uri="{FF2B5EF4-FFF2-40B4-BE49-F238E27FC236}">
                  <a16:creationId xmlns:a16="http://schemas.microsoft.com/office/drawing/2014/main" id="{9BBD2318-DDFB-49B3-8FBB-4537512B2A7E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427;p33">
              <a:extLst>
                <a:ext uri="{FF2B5EF4-FFF2-40B4-BE49-F238E27FC236}">
                  <a16:creationId xmlns:a16="http://schemas.microsoft.com/office/drawing/2014/main" id="{D1E517D0-63FD-470E-865B-93A74D9757C5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428;p33">
              <a:extLst>
                <a:ext uri="{FF2B5EF4-FFF2-40B4-BE49-F238E27FC236}">
                  <a16:creationId xmlns:a16="http://schemas.microsoft.com/office/drawing/2014/main" id="{C3DBE491-E323-4834-9F52-3CA8820E0BA6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429;p33">
              <a:extLst>
                <a:ext uri="{FF2B5EF4-FFF2-40B4-BE49-F238E27FC236}">
                  <a16:creationId xmlns:a16="http://schemas.microsoft.com/office/drawing/2014/main" id="{5CF994CE-038C-4B55-81D8-A7B222F3DAD1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" name="Google Shape;430;p33">
            <a:extLst>
              <a:ext uri="{FF2B5EF4-FFF2-40B4-BE49-F238E27FC236}">
                <a16:creationId xmlns:a16="http://schemas.microsoft.com/office/drawing/2014/main" id="{0566AD96-D23B-4D16-B0D2-2E767C983655}"/>
              </a:ext>
            </a:extLst>
          </p:cNvPr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Заголовок 20">
            <a:extLst>
              <a:ext uri="{FF2B5EF4-FFF2-40B4-BE49-F238E27FC236}">
                <a16:creationId xmlns:a16="http://schemas.microsoft.com/office/drawing/2014/main" id="{1D768680-C81E-4E12-80BC-FD4376CF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83" y="1526804"/>
            <a:ext cx="17645881" cy="2090937"/>
          </a:xfrm>
        </p:spPr>
        <p:txBody>
          <a:bodyPr/>
          <a:lstStyle/>
          <a:p>
            <a:r>
              <a:rPr lang="ru-RU" dirty="0"/>
              <a:t>Оценка труда должна пересчитываться и детализироваться в ходе проекта! </a:t>
            </a:r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2D3DA5DE-DD01-4AD7-B00C-B0B6547CC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62152"/>
              </p:ext>
            </p:extLst>
          </p:nvPr>
        </p:nvGraphicFramePr>
        <p:xfrm>
          <a:off x="3424500" y="4304929"/>
          <a:ext cx="12480063" cy="4934150"/>
        </p:xfrm>
        <a:graphic>
          <a:graphicData uri="http://schemas.openxmlformats.org/drawingml/2006/table">
            <a:tbl>
              <a:tblPr/>
              <a:tblGrid>
                <a:gridCol w="6466049">
                  <a:extLst>
                    <a:ext uri="{9D8B030D-6E8A-4147-A177-3AD203B41FA5}">
                      <a16:colId xmlns:a16="http://schemas.microsoft.com/office/drawing/2014/main" val="606743384"/>
                    </a:ext>
                  </a:extLst>
                </a:gridCol>
                <a:gridCol w="6014014">
                  <a:extLst>
                    <a:ext uri="{9D8B030D-6E8A-4147-A177-3AD203B41FA5}">
                      <a16:colId xmlns:a16="http://schemas.microsoft.com/office/drawing/2014/main" val="121122577"/>
                    </a:ext>
                  </a:extLst>
                </a:gridCol>
              </a:tblGrid>
              <a:tr h="6047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b="1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Уровень прозрачности требований</a:t>
                      </a:r>
                      <a:endParaRPr lang="ru-RU" sz="2800">
                        <a:effectLst/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b="1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Оценка требований</a:t>
                      </a:r>
                      <a:endParaRPr lang="ru-RU" sz="2800">
                        <a:effectLst/>
                        <a:latin typeface="IBM Plex Sans" panose="020B0503050203000203" pitchFamily="34" charset="0"/>
                        <a:ea typeface="IBM Plex Sans" panose="020B0503050203000203" pitchFamily="34" charset="0"/>
                        <a:cs typeface="IBM Plex Sans" panose="020B0503050203000203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67907"/>
                  </a:ext>
                </a:extLst>
              </a:tr>
              <a:tr h="7865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Инициация проекта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8-40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144757"/>
                  </a:ext>
                </a:extLst>
              </a:tr>
              <a:tr h="6895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Спецификация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9-20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73100"/>
                  </a:ext>
                </a:extLst>
              </a:tr>
              <a:tr h="6047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WBS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10-20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71463"/>
                  </a:ext>
                </a:extLst>
              </a:tr>
              <a:tr h="604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Готов дизайн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(в зависимости от проекта)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12-18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4935181"/>
                  </a:ext>
                </a:extLst>
              </a:tr>
              <a:tr h="663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Первый релиз, </a:t>
                      </a:r>
                      <a:r>
                        <a:rPr lang="en-US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MVP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15-18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467143"/>
                  </a:ext>
                </a:extLst>
              </a:tr>
              <a:tr h="6047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Финальная оценка требований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000"/>
                        </a:spcBef>
                      </a:pPr>
                      <a:r>
                        <a:rPr lang="ru-RU" sz="2800" dirty="0">
                          <a:effectLst/>
                          <a:latin typeface="IBM Plex Sans" panose="020B0503050203000203" pitchFamily="34" charset="0"/>
                          <a:ea typeface="IBM Plex Sans" panose="020B0503050203000203" pitchFamily="34" charset="0"/>
                          <a:cs typeface="IBM Plex Sans" panose="020B0503050203000203" pitchFamily="34" charset="0"/>
                        </a:rPr>
                        <a:t>17 ч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53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581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672346" y="4159980"/>
            <a:ext cx="11019982" cy="2648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Альтернативные методы оценки трудоемкости работ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3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91" name="Google Shape;391;p3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04" name="Google Shape;404;p32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20.1.2101"/>
  <p:tag name="SLIDO_PRESENTATION_ID" val="00000000-0000-0000-0000-000000000000"/>
  <p:tag name="SLIDO_EVENT_UUID" val="fe9a29d7-4493-4c77-92f7-712dbe2b9cd2"/>
  <p:tag name="SLIDO_EVENT_SECTION_UUID" val="4d05d158-ea02-482e-9fd8-9676173c8d9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1010</Words>
  <Application>Microsoft Office PowerPoint</Application>
  <PresentationFormat>Произвольный</PresentationFormat>
  <Paragraphs>175</Paragraphs>
  <Slides>23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IBM Plex Sans SemiBold</vt:lpstr>
      <vt:lpstr>Wingdings</vt:lpstr>
      <vt:lpstr>IBM Plex Sans</vt:lpstr>
      <vt:lpstr>Calibri</vt:lpstr>
      <vt:lpstr>Arial</vt:lpstr>
      <vt:lpstr>Roboto</vt:lpstr>
      <vt:lpstr>IBM Plex Sans Medium</vt:lpstr>
      <vt:lpstr>Office Theme</vt:lpstr>
      <vt:lpstr>1_Office Theme</vt:lpstr>
      <vt:lpstr>Office Theme</vt:lpstr>
      <vt:lpstr>2_Office Theme</vt:lpstr>
      <vt:lpstr>Урок 3  Формирование и утверждение Scope проекта</vt:lpstr>
      <vt:lpstr>Инициация проекта</vt:lpstr>
      <vt:lpstr>Вопросы по домашнему заданию?</vt:lpstr>
      <vt:lpstr>План урока </vt:lpstr>
      <vt:lpstr>Общие определения: Оценка трудоемкости работ </vt:lpstr>
      <vt:lpstr>Презентация PowerPoint</vt:lpstr>
      <vt:lpstr>Оценка трудоемкости работ</vt:lpstr>
      <vt:lpstr>Оценка труда должна пересчитываться и детализироваться в ходе проекта! </vt:lpstr>
      <vt:lpstr>Альтернативные методы оценки трудоемкости работ </vt:lpstr>
      <vt:lpstr>Метод T-Shirt</vt:lpstr>
      <vt:lpstr>Story points – для комплексной оценки сложности задачи</vt:lpstr>
      <vt:lpstr>Planning Poker*</vt:lpstr>
      <vt:lpstr>Приоритезация работ  </vt:lpstr>
      <vt:lpstr>Приоритезация работ MoSCow</vt:lpstr>
      <vt:lpstr>Walking Skeleton – «ходячий скелет»</vt:lpstr>
      <vt:lpstr>Scrum методология: Приоритезация работ WSJF</vt:lpstr>
      <vt:lpstr>Lean Prioritization </vt:lpstr>
      <vt:lpstr>Бонус: народно – экспертный метод </vt:lpstr>
      <vt:lpstr>Презентация PowerPoint</vt:lpstr>
      <vt:lpstr>Напишите 1-2 идеи, которые уносите сегодня с собой</vt:lpstr>
      <vt:lpstr>Презентация PowerPoint</vt:lpstr>
      <vt:lpstr>Домашнее задание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Урок 3  Формирование и утверждение Scope проекта</dc:title>
  <cp:lastModifiedBy>Nadezhda Kozlova</cp:lastModifiedBy>
  <cp:revision>28</cp:revision>
  <dcterms:modified xsi:type="dcterms:W3CDTF">2022-04-12T12:46:49Z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0.20.1.2101</vt:lpwstr>
  </property>
</Properties>
</file>